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iro" pitchFamily="2" charset="-78"/>
      <p:regular r:id="rId18"/>
      <p:bold r:id="rId19"/>
    </p:embeddedFont>
    <p:embeddedFont>
      <p:font typeface="Cairo Bold" pitchFamily="2" charset="-78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aret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0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741717-FFDE-4CEC-BA91-B57CC281BE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4C8B3-E2AF-405B-B649-8BA0C87C83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37D15-65BE-4962-9386-C448A9A593A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E8BCE-AC9E-46D7-AAB5-3DC32148AA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681D8-8CA7-4150-9963-317CB56F93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6434A-BBB4-4613-B950-FA8B1DA89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50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F686F-3660-48F9-A3AC-621D2FF9B26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215C3-A45D-46DF-9ECC-966B1ADB5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463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ADFA-C862-4E59-BA30-5414CCE73F67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5E86FC2-C121-416F-B525-D5B6996D63F4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95955-AAF1-4CC2-9FE5-5A4739797471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464EB13-821C-4F54-88B3-2790448C3F95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Impact of AI (Artificial Intelligence) on Project Management: Looking Ahead to the Next 5 Years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01F2-4631-4F42-A249-14020D2727B7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714EF8E-937C-4778-B2C0-544FA2294B75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Impact of AI (Artificial Intelligence) on Project Management: Looking Ahead to the Next 5 Years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E1EF-CB3F-4EEC-BD66-4D352961B6EB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1C62F33-8462-42C6-8028-49042F7340B8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2458-B046-492B-AD2C-63943685FDF1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1CF0820-EB4D-4A3D-B862-7E82F66E154A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Impact of AI (Artificial Intelligence) on Project Management: Looking Ahead to the Next 5 Years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0E31-C20A-4CCB-A663-642663C8D1EA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EF3E7E4-5F7F-4CD5-BE75-DBF7E39A861E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Impact of AI (Artificial Intelligence) on Project Management: Looking Ahead to the Next 5 Years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5B14-3221-445B-8BB0-8754DC205F76}" type="datetime1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5538AB3-11B3-4981-A295-04C9F2B77923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Impact of AI (Artificial Intelligence) on Project Management: Looking Ahead to the Next 5 Years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D49E-CA8D-4D58-B1AD-3D0CD1018FA4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19F05CE-2E65-43FE-9185-628384B70B37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Impact of AI (Artificial Intelligence) on Project Management: Looking Ahead to the Next 5 Years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279A-E2FA-4F03-A942-A12464C1DF82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9563100"/>
            <a:ext cx="4191000" cy="365125"/>
          </a:xfrm>
        </p:spPr>
        <p:txBody>
          <a:bodyPr/>
          <a:lstStyle/>
          <a:p>
            <a:r>
              <a:rPr lang="en-US" dirty="0"/>
              <a:t>The Impact of AI (Artificial Intelligence) on Project Management: Looking Ahead to the Next 5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0D56-C807-4F8E-88C9-B2D933AC76A0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AE37CE3-161B-405D-BB45-D222116C19B7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Impact of AI (Artificial Intelligence) on Project Management: Looking Ahead to the Next 5 Years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FDD0-F6F0-41CA-92B9-4AA2B2340B63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D244E2A-5854-4906-913F-CEE10F755062}"/>
              </a:ext>
            </a:extLst>
          </p:cNvPr>
          <p:cNvSpPr txBox="1">
            <a:spLocks/>
          </p:cNvSpPr>
          <p:nvPr userDrawn="1"/>
        </p:nvSpPr>
        <p:spPr>
          <a:xfrm>
            <a:off x="457200" y="95631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Impact of AI (Artificial Intelligence) on Project Management: Looking Ahead to the Next 5 Years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A70F9-06B0-4149-888D-8EF8B81F15F9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Impact of AI (Artificial Intelligence) on Project Management: Looking Ahead to the Next 5 Years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9050" y="-71927"/>
            <a:ext cx="21057092" cy="10358926"/>
          </a:xfrm>
          <a:custGeom>
            <a:avLst/>
            <a:gdLst/>
            <a:ahLst/>
            <a:cxnLst/>
            <a:rect l="l" t="t" r="r" b="b"/>
            <a:pathLst>
              <a:path w="21057092" h="10358926">
                <a:moveTo>
                  <a:pt x="21057092" y="0"/>
                </a:moveTo>
                <a:lnTo>
                  <a:pt x="0" y="0"/>
                </a:lnTo>
                <a:lnTo>
                  <a:pt x="0" y="10358927"/>
                </a:lnTo>
                <a:lnTo>
                  <a:pt x="21057092" y="10358927"/>
                </a:lnTo>
                <a:lnTo>
                  <a:pt x="21057092" y="0"/>
                </a:lnTo>
                <a:close/>
              </a:path>
            </a:pathLst>
          </a:custGeom>
          <a:blipFill>
            <a:blip r:embed="rId2"/>
            <a:stretch>
              <a:fillRect t="-7160" b="-7160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16597" y="7812009"/>
            <a:ext cx="989316" cy="0"/>
          </a:xfrm>
          <a:prstGeom prst="line">
            <a:avLst/>
          </a:prstGeom>
          <a:ln w="38100" cap="flat">
            <a:solidFill>
              <a:srgbClr val="AE261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816597" y="3863094"/>
            <a:ext cx="8721381" cy="3301630"/>
            <a:chOff x="0" y="0"/>
            <a:chExt cx="11628508" cy="440217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628508" cy="3799957"/>
              <a:chOff x="0" y="0"/>
              <a:chExt cx="2960655" cy="96748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960655" cy="967481"/>
              </a:xfrm>
              <a:custGeom>
                <a:avLst/>
                <a:gdLst/>
                <a:ahLst/>
                <a:cxnLst/>
                <a:rect l="l" t="t" r="r" b="b"/>
                <a:pathLst>
                  <a:path w="2960655" h="967481">
                    <a:moveTo>
                      <a:pt x="0" y="0"/>
                    </a:moveTo>
                    <a:lnTo>
                      <a:pt x="2960655" y="0"/>
                    </a:lnTo>
                    <a:lnTo>
                      <a:pt x="2960655" y="967481"/>
                    </a:lnTo>
                    <a:lnTo>
                      <a:pt x="0" y="967481"/>
                    </a:lnTo>
                    <a:close/>
                  </a:path>
                </a:pathLst>
              </a:custGeom>
              <a:solidFill>
                <a:srgbClr val="5F6060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2960655" cy="996056"/>
              </a:xfrm>
              <a:prstGeom prst="rect">
                <a:avLst/>
              </a:prstGeom>
            </p:spPr>
            <p:txBody>
              <a:bodyPr lIns="47173" tIns="47173" rIns="47173" bIns="47173" rtlCol="0" anchor="ctr"/>
              <a:lstStyle/>
              <a:p>
                <a:pPr algn="ctr">
                  <a:lnSpc>
                    <a:spcPts val="241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89568" y="430539"/>
              <a:ext cx="11249371" cy="3971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22"/>
                </a:lnSpc>
              </a:pPr>
              <a:r>
                <a:rPr lang="en-US" sz="5173">
                  <a:solidFill>
                    <a:srgbClr val="FFF5F1"/>
                  </a:solidFill>
                  <a:latin typeface="Cairo Bold"/>
                </a:rPr>
                <a:t>AI-driven Decision-making </a:t>
              </a:r>
            </a:p>
            <a:p>
              <a:pPr algn="ctr">
                <a:lnSpc>
                  <a:spcPts val="8122"/>
                </a:lnSpc>
              </a:pPr>
              <a:r>
                <a:rPr lang="en-US" sz="5173">
                  <a:solidFill>
                    <a:srgbClr val="FFF5F1"/>
                  </a:solidFill>
                  <a:latin typeface="Cairo Bold"/>
                </a:rPr>
                <a:t>in Project Management </a:t>
              </a:r>
            </a:p>
            <a:p>
              <a:pPr algn="ctr">
                <a:lnSpc>
                  <a:spcPts val="8122"/>
                </a:lnSpc>
              </a:pPr>
              <a:endParaRPr lang="en-US" sz="5173">
                <a:solidFill>
                  <a:srgbClr val="FFF5F1"/>
                </a:solidFill>
                <a:latin typeface="Cairo Bold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71927"/>
            <a:ext cx="4200524" cy="3279387"/>
          </a:xfrm>
          <a:custGeom>
            <a:avLst/>
            <a:gdLst/>
            <a:ahLst/>
            <a:cxnLst/>
            <a:rect l="l" t="t" r="r" b="b"/>
            <a:pathLst>
              <a:path w="4200524" h="3279387">
                <a:moveTo>
                  <a:pt x="0" y="0"/>
                </a:moveTo>
                <a:lnTo>
                  <a:pt x="4200524" y="0"/>
                </a:lnTo>
                <a:lnTo>
                  <a:pt x="4200524" y="3279387"/>
                </a:lnTo>
                <a:lnTo>
                  <a:pt x="0" y="3279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89054" y="-138659"/>
            <a:ext cx="10948988" cy="10425658"/>
          </a:xfrm>
          <a:custGeom>
            <a:avLst/>
            <a:gdLst/>
            <a:ahLst/>
            <a:cxnLst/>
            <a:rect l="l" t="t" r="r" b="b"/>
            <a:pathLst>
              <a:path w="10948988" h="10425658">
                <a:moveTo>
                  <a:pt x="0" y="0"/>
                </a:moveTo>
                <a:lnTo>
                  <a:pt x="10948988" y="0"/>
                </a:lnTo>
                <a:lnTo>
                  <a:pt x="10948988" y="10425659"/>
                </a:lnTo>
                <a:lnTo>
                  <a:pt x="0" y="104256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988" r="-2725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349982" y="9191879"/>
            <a:ext cx="7146814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C00000"/>
                </a:solidFill>
                <a:latin typeface="Cairo Bold"/>
              </a:rPr>
              <a:t>Dr. Teodora Lazarova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49982" y="8657019"/>
            <a:ext cx="714681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C00000"/>
                </a:solidFill>
                <a:latin typeface="Cairo"/>
              </a:rPr>
              <a:t>Prepared by</a:t>
            </a:r>
          </a:p>
        </p:txBody>
      </p:sp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9CA28F4B-BB6B-4F0D-A434-343CC817B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9563100"/>
            <a:ext cx="4191000" cy="365125"/>
          </a:xfrm>
        </p:spPr>
        <p:txBody>
          <a:bodyPr/>
          <a:lstStyle/>
          <a:p>
            <a:r>
              <a:rPr lang="en-US" dirty="0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75475"/>
            <a:ext cx="5472391" cy="6336050"/>
            <a:chOff x="0" y="0"/>
            <a:chExt cx="1441288" cy="166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1288" cy="1668754"/>
            </a:xfrm>
            <a:custGeom>
              <a:avLst/>
              <a:gdLst/>
              <a:ahLst/>
              <a:cxnLst/>
              <a:rect l="l" t="t" r="r" b="b"/>
              <a:pathLst>
                <a:path w="1441288" h="1668754">
                  <a:moveTo>
                    <a:pt x="0" y="0"/>
                  </a:moveTo>
                  <a:lnTo>
                    <a:pt x="1441288" y="0"/>
                  </a:lnTo>
                  <a:lnTo>
                    <a:pt x="1441288" y="1668754"/>
                  </a:lnTo>
                  <a:lnTo>
                    <a:pt x="0" y="1668754"/>
                  </a:lnTo>
                  <a:close/>
                </a:path>
              </a:pathLst>
            </a:custGeom>
            <a:solidFill>
              <a:srgbClr val="9A2E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441288" cy="1697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9791" y="3211024"/>
            <a:ext cx="5830209" cy="359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</a:pPr>
            <a:r>
              <a:rPr lang="en-US" sz="7000" spc="140">
                <a:solidFill>
                  <a:srgbClr val="FFFFFF"/>
                </a:solidFill>
                <a:latin typeface="Cairo Bold"/>
              </a:rPr>
              <a:t>Challenges in AI-Driven Decision-Making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63214" y="2125980"/>
            <a:ext cx="11268138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iro Bold"/>
              </a:rPr>
              <a:t>AI</a:t>
            </a:r>
            <a:r>
              <a:rPr lang="en-US" sz="4200">
                <a:solidFill>
                  <a:srgbClr val="000000"/>
                </a:solidFill>
                <a:latin typeface="Cairo"/>
              </a:rPr>
              <a:t> heavily relies on data inputs, and inadequate or biased data can lead to inaccurate analyses and flawed decisions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63214" y="4717231"/>
            <a:ext cx="10649162" cy="200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25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iro Bold"/>
              </a:rPr>
              <a:t>AI</a:t>
            </a:r>
            <a:r>
              <a:rPr lang="en-US" sz="4200">
                <a:solidFill>
                  <a:srgbClr val="000000"/>
                </a:solidFill>
                <a:latin typeface="Cairo"/>
              </a:rPr>
              <a:t> systems learn from historical data, biases inherent in the data can perpetuate, leading to biased decision-making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63214" y="7138486"/>
            <a:ext cx="10890603" cy="184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483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iro"/>
              </a:rPr>
              <a:t>Striking the right balance between AI-driven insights and human expertise becomes essential for effective decision-making.</a:t>
            </a:r>
          </a:p>
        </p:txBody>
      </p: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D1AD000-34F0-4A88-A74F-BA4C4123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51006" y="0"/>
            <a:ext cx="21491696" cy="14675468"/>
            <a:chOff x="0" y="0"/>
            <a:chExt cx="28655595" cy="195672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48" r="848"/>
            <a:stretch>
              <a:fillRect/>
            </a:stretch>
          </p:blipFill>
          <p:spPr>
            <a:xfrm>
              <a:off x="0" y="0"/>
              <a:ext cx="28655595" cy="1956729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944773" y="3600450"/>
            <a:ext cx="12398454" cy="3086100"/>
            <a:chOff x="0" y="0"/>
            <a:chExt cx="16531273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531273" cy="4114800"/>
              <a:chOff x="0" y="0"/>
              <a:chExt cx="3265437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654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3265437" h="812800">
                    <a:moveTo>
                      <a:pt x="0" y="0"/>
                    </a:moveTo>
                    <a:lnTo>
                      <a:pt x="3265437" y="0"/>
                    </a:lnTo>
                    <a:lnTo>
                      <a:pt x="32654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A2E2C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65437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13248" y="682047"/>
              <a:ext cx="14104776" cy="291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84"/>
                </a:lnSpc>
              </a:pPr>
              <a:r>
                <a:rPr lang="en-US" sz="8284">
                  <a:solidFill>
                    <a:srgbClr val="FFFFFF"/>
                  </a:solidFill>
                  <a:latin typeface="Cairo Bold"/>
                </a:rPr>
                <a:t>Ethical consideration in AI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6B9E5B-6467-42BF-AEC8-2974D819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9133" y="-177634"/>
            <a:ext cx="21628628" cy="14661633"/>
            <a:chOff x="0" y="0"/>
            <a:chExt cx="28838171" cy="195488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27" r="827"/>
            <a:stretch>
              <a:fillRect/>
            </a:stretch>
          </p:blipFill>
          <p:spPr>
            <a:xfrm>
              <a:off x="0" y="0"/>
              <a:ext cx="28838171" cy="1954884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944773" y="3600450"/>
            <a:ext cx="12398454" cy="3086100"/>
            <a:chOff x="0" y="0"/>
            <a:chExt cx="16531273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531273" cy="4114800"/>
              <a:chOff x="0" y="0"/>
              <a:chExt cx="3265437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654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3265437" h="812800">
                    <a:moveTo>
                      <a:pt x="0" y="0"/>
                    </a:moveTo>
                    <a:lnTo>
                      <a:pt x="3265437" y="0"/>
                    </a:lnTo>
                    <a:lnTo>
                      <a:pt x="32654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A2E2C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65437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13248" y="682047"/>
              <a:ext cx="14104776" cy="291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84"/>
                </a:lnSpc>
              </a:pPr>
              <a:r>
                <a:rPr lang="en-US" sz="8284">
                  <a:solidFill>
                    <a:srgbClr val="FFFFFF"/>
                  </a:solidFill>
                  <a:latin typeface="Cairo Bold"/>
                </a:rPr>
                <a:t>Human AI collaboration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3A50E7-5FD9-4E14-B3E1-0E962EAF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054" y="-425290"/>
            <a:ext cx="19534107" cy="13919271"/>
            <a:chOff x="0" y="0"/>
            <a:chExt cx="26045477" cy="185590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538" r="10538"/>
            <a:stretch>
              <a:fillRect/>
            </a:stretch>
          </p:blipFill>
          <p:spPr>
            <a:xfrm>
              <a:off x="0" y="0"/>
              <a:ext cx="26045477" cy="1855902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944773" y="3076575"/>
            <a:ext cx="12398454" cy="4133850"/>
            <a:chOff x="0" y="0"/>
            <a:chExt cx="16531273" cy="5511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531273" cy="5511800"/>
              <a:chOff x="0" y="0"/>
              <a:chExt cx="3265437" cy="108875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65437" cy="1088751"/>
              </a:xfrm>
              <a:custGeom>
                <a:avLst/>
                <a:gdLst/>
                <a:ahLst/>
                <a:cxnLst/>
                <a:rect l="l" t="t" r="r" b="b"/>
                <a:pathLst>
                  <a:path w="3265437" h="1088751">
                    <a:moveTo>
                      <a:pt x="0" y="0"/>
                    </a:moveTo>
                    <a:lnTo>
                      <a:pt x="3265437" y="0"/>
                    </a:lnTo>
                    <a:lnTo>
                      <a:pt x="3265437" y="1088751"/>
                    </a:lnTo>
                    <a:lnTo>
                      <a:pt x="0" y="1088751"/>
                    </a:lnTo>
                    <a:close/>
                  </a:path>
                </a:pathLst>
              </a:custGeom>
              <a:solidFill>
                <a:srgbClr val="9A2E2C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65437" cy="11173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13248" y="682047"/>
              <a:ext cx="14104776" cy="4309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84"/>
                </a:lnSpc>
              </a:pPr>
              <a:r>
                <a:rPr lang="en-US" sz="8284">
                  <a:solidFill>
                    <a:srgbClr val="FFFFFF"/>
                  </a:solidFill>
                  <a:latin typeface="Cairo Bold"/>
                </a:rPr>
                <a:t>Future Trends in AI and Project Management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9EEE2D-515A-475C-8BE6-F0B940A8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39250"/>
            <a:ext cx="2504787" cy="0"/>
          </a:xfrm>
          <a:prstGeom prst="line">
            <a:avLst/>
          </a:prstGeom>
          <a:ln w="38100" cap="flat">
            <a:solidFill>
              <a:srgbClr val="AE261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221629" y="2406041"/>
            <a:ext cx="18731258" cy="4733817"/>
            <a:chOff x="0" y="0"/>
            <a:chExt cx="24975011" cy="631175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4975011" cy="6311757"/>
              <a:chOff x="0" y="0"/>
              <a:chExt cx="4933336" cy="12467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933336" cy="1246767"/>
              </a:xfrm>
              <a:custGeom>
                <a:avLst/>
                <a:gdLst/>
                <a:ahLst/>
                <a:cxnLst/>
                <a:rect l="l" t="t" r="r" b="b"/>
                <a:pathLst>
                  <a:path w="4933336" h="1246767">
                    <a:moveTo>
                      <a:pt x="0" y="0"/>
                    </a:moveTo>
                    <a:lnTo>
                      <a:pt x="4933336" y="0"/>
                    </a:lnTo>
                    <a:lnTo>
                      <a:pt x="4933336" y="1246767"/>
                    </a:lnTo>
                    <a:lnTo>
                      <a:pt x="0" y="1246767"/>
                    </a:lnTo>
                    <a:close/>
                  </a:path>
                </a:pathLst>
              </a:custGeom>
              <a:solidFill>
                <a:srgbClr val="9A2E2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4933336" cy="1294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636873" y="1823570"/>
              <a:ext cx="19701266" cy="2735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748"/>
                </a:lnSpc>
                <a:spcBef>
                  <a:spcPct val="0"/>
                </a:spcBef>
              </a:pPr>
              <a:r>
                <a:rPr lang="en-US" sz="7748">
                  <a:solidFill>
                    <a:srgbClr val="FFFFFF"/>
                  </a:solidFill>
                  <a:latin typeface="Garet Bold"/>
                </a:rPr>
                <a:t>Thank you for your attention!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7AC6560-E850-46CD-A733-1F62B595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52826"/>
            <a:ext cx="7262407" cy="10539826"/>
            <a:chOff x="0" y="0"/>
            <a:chExt cx="9683209" cy="140531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2486" r="32486"/>
            <a:stretch>
              <a:fillRect/>
            </a:stretch>
          </p:blipFill>
          <p:spPr>
            <a:xfrm>
              <a:off x="0" y="0"/>
              <a:ext cx="9683209" cy="1405310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2663537" y="1028700"/>
            <a:ext cx="1935332" cy="612086"/>
          </a:xfrm>
          <a:custGeom>
            <a:avLst/>
            <a:gdLst/>
            <a:ahLst/>
            <a:cxnLst/>
            <a:rect l="l" t="t" r="r" b="b"/>
            <a:pathLst>
              <a:path w="1935332" h="612086">
                <a:moveTo>
                  <a:pt x="1935332" y="0"/>
                </a:moveTo>
                <a:lnTo>
                  <a:pt x="0" y="0"/>
                </a:lnTo>
                <a:lnTo>
                  <a:pt x="0" y="612086"/>
                </a:lnTo>
                <a:lnTo>
                  <a:pt x="1935332" y="612086"/>
                </a:lnTo>
                <a:lnTo>
                  <a:pt x="193533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0004" r="-67540" b="-213788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4788725" y="2585500"/>
            <a:ext cx="1065390" cy="0"/>
          </a:xfrm>
          <a:prstGeom prst="line">
            <a:avLst/>
          </a:prstGeom>
          <a:ln w="38100" cap="flat">
            <a:solidFill>
              <a:srgbClr val="AE26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785027" y="9277350"/>
            <a:ext cx="1065390" cy="0"/>
          </a:xfrm>
          <a:prstGeom prst="line">
            <a:avLst/>
          </a:prstGeom>
          <a:ln w="38100" cap="flat">
            <a:solidFill>
              <a:srgbClr val="AE261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7792067" y="3408546"/>
            <a:ext cx="8751116" cy="3047299"/>
            <a:chOff x="0" y="0"/>
            <a:chExt cx="2304821" cy="8025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4821" cy="802581"/>
            </a:xfrm>
            <a:custGeom>
              <a:avLst/>
              <a:gdLst/>
              <a:ahLst/>
              <a:cxnLst/>
              <a:rect l="l" t="t" r="r" b="b"/>
              <a:pathLst>
                <a:path w="2304821" h="802581">
                  <a:moveTo>
                    <a:pt x="0" y="0"/>
                  </a:moveTo>
                  <a:lnTo>
                    <a:pt x="2304821" y="0"/>
                  </a:lnTo>
                  <a:lnTo>
                    <a:pt x="2304821" y="802581"/>
                  </a:lnTo>
                  <a:lnTo>
                    <a:pt x="0" y="802581"/>
                  </a:lnTo>
                  <a:close/>
                </a:path>
              </a:pathLst>
            </a:custGeom>
            <a:solidFill>
              <a:srgbClr val="9A2E2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04821" cy="831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2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159871" y="3775252"/>
            <a:ext cx="7915350" cy="243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47"/>
              </a:lnSpc>
            </a:pPr>
            <a:r>
              <a:rPr lang="en-US" sz="6347">
                <a:solidFill>
                  <a:srgbClr val="FFFFFF"/>
                </a:solidFill>
                <a:latin typeface="Cairo Bold"/>
              </a:rPr>
              <a:t>Introduction to AI driven Decisions in Project Management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14935C3-5E3A-4104-A97C-430FBB4C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57" b="657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944773" y="3600450"/>
            <a:ext cx="12398454" cy="3086100"/>
            <a:chOff x="0" y="0"/>
            <a:chExt cx="16531273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531273" cy="4114800"/>
              <a:chOff x="0" y="0"/>
              <a:chExt cx="3265437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654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3265437" h="812800">
                    <a:moveTo>
                      <a:pt x="0" y="0"/>
                    </a:moveTo>
                    <a:lnTo>
                      <a:pt x="3265437" y="0"/>
                    </a:lnTo>
                    <a:lnTo>
                      <a:pt x="32654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A2E2C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65437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13248" y="682047"/>
              <a:ext cx="14104776" cy="291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84"/>
                </a:lnSpc>
              </a:pPr>
              <a:r>
                <a:rPr lang="en-US" sz="8284">
                  <a:solidFill>
                    <a:srgbClr val="FFFFFF"/>
                  </a:solidFill>
                  <a:latin typeface="Cairo Bold"/>
                </a:rPr>
                <a:t>Importance of Data in Project Management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538D58B-5886-47E9-89FB-A1FC7DC4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34881"/>
            <a:ext cx="5472391" cy="5617238"/>
            <a:chOff x="0" y="0"/>
            <a:chExt cx="7296521" cy="748965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296521" cy="7489650"/>
              <a:chOff x="0" y="0"/>
              <a:chExt cx="1441288" cy="147943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41288" cy="1479437"/>
              </a:xfrm>
              <a:custGeom>
                <a:avLst/>
                <a:gdLst/>
                <a:ahLst/>
                <a:cxnLst/>
                <a:rect l="l" t="t" r="r" b="b"/>
                <a:pathLst>
                  <a:path w="1441288" h="1479437">
                    <a:moveTo>
                      <a:pt x="0" y="0"/>
                    </a:moveTo>
                    <a:lnTo>
                      <a:pt x="1441288" y="0"/>
                    </a:lnTo>
                    <a:lnTo>
                      <a:pt x="1441288" y="1479437"/>
                    </a:lnTo>
                    <a:lnTo>
                      <a:pt x="0" y="1479437"/>
                    </a:lnTo>
                    <a:close/>
                  </a:path>
                </a:pathLst>
              </a:custGeom>
              <a:solidFill>
                <a:srgbClr val="9A2E2C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41288" cy="15080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2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13882" y="1166508"/>
              <a:ext cx="6214412" cy="5299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700"/>
                </a:lnSpc>
              </a:pPr>
              <a:r>
                <a:rPr lang="en-US" sz="7700" spc="154">
                  <a:solidFill>
                    <a:srgbClr val="FFFFFF"/>
                  </a:solidFill>
                  <a:latin typeface="Cairo Bold"/>
                </a:rPr>
                <a:t> AI-Powered Decision-Making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157731" y="1889750"/>
            <a:ext cx="397253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9A2E2C"/>
                </a:solidFill>
                <a:latin typeface="Cairo Bold"/>
              </a:rPr>
              <a:t>AI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69320" y="4227679"/>
            <a:ext cx="397253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9A2E2C"/>
                </a:solidFill>
                <a:latin typeface="Cairo Bold"/>
              </a:rPr>
              <a:t>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69320" y="6445481"/>
            <a:ext cx="397253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9A2E2C"/>
                </a:solidFill>
                <a:latin typeface="Cairo Bold"/>
              </a:rPr>
              <a:t> AI's role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69320" y="2588324"/>
            <a:ext cx="10089980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Cairo"/>
              </a:rPr>
              <a:t>Represents a paradigm shift in project management decision-making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69320" y="5058450"/>
            <a:ext cx="10571087" cy="133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250"/>
              </a:lnSpc>
            </a:pPr>
            <a:r>
              <a:rPr lang="en-US" sz="4200">
                <a:solidFill>
                  <a:srgbClr val="000000"/>
                </a:solidFill>
                <a:latin typeface="Cairo"/>
              </a:rPr>
              <a:t>Acts as a force multiplier, enabling data-driven decisions that are more precise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69320" y="7434176"/>
            <a:ext cx="10890603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30"/>
              </a:lnSpc>
            </a:pPr>
            <a:r>
              <a:rPr lang="en-US" sz="4200">
                <a:solidFill>
                  <a:srgbClr val="000000"/>
                </a:solidFill>
                <a:latin typeface="Cairo"/>
              </a:rPr>
              <a:t> AI's role in decision-making extends beyond mere automation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7D9730B-75E2-4FB0-B4CE-AF646070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75475"/>
            <a:ext cx="5472391" cy="6336050"/>
            <a:chOff x="0" y="0"/>
            <a:chExt cx="1441288" cy="166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1288" cy="1668754"/>
            </a:xfrm>
            <a:custGeom>
              <a:avLst/>
              <a:gdLst/>
              <a:ahLst/>
              <a:cxnLst/>
              <a:rect l="l" t="t" r="r" b="b"/>
              <a:pathLst>
                <a:path w="1441288" h="1668754">
                  <a:moveTo>
                    <a:pt x="0" y="0"/>
                  </a:moveTo>
                  <a:lnTo>
                    <a:pt x="1441288" y="0"/>
                  </a:lnTo>
                  <a:lnTo>
                    <a:pt x="1441288" y="1668754"/>
                  </a:lnTo>
                  <a:lnTo>
                    <a:pt x="0" y="1668754"/>
                  </a:lnTo>
                  <a:close/>
                </a:path>
              </a:pathLst>
            </a:custGeom>
            <a:solidFill>
              <a:srgbClr val="9A2E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441288" cy="1697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9791" y="3211024"/>
            <a:ext cx="5830209" cy="359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</a:pPr>
            <a:r>
              <a:rPr lang="en-US" sz="7000" spc="140">
                <a:solidFill>
                  <a:srgbClr val="FFFFFF"/>
                </a:solidFill>
                <a:latin typeface="Cairo Bold"/>
              </a:rPr>
              <a:t> AI implications in Project Management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63214" y="2125980"/>
            <a:ext cx="11268138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iro"/>
              </a:rPr>
              <a:t>AI empowers project managers by providing actionable insights and streamlining complex processes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63214" y="4717231"/>
            <a:ext cx="10649162" cy="133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25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iro"/>
              </a:rPr>
              <a:t>AI predictive analytics capabilities enable proactive risk assessment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63214" y="6471736"/>
            <a:ext cx="10890603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483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iro"/>
              </a:rPr>
              <a:t>AI assists in identifying project dependencies</a:t>
            </a:r>
          </a:p>
        </p:txBody>
      </p: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D51416-391D-4004-A83A-98AA0855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403" b="1403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944773" y="4124325"/>
            <a:ext cx="12398454" cy="2038350"/>
            <a:chOff x="0" y="0"/>
            <a:chExt cx="16531273" cy="2717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531273" cy="2717800"/>
              <a:chOff x="0" y="0"/>
              <a:chExt cx="3265437" cy="53684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65437" cy="536849"/>
              </a:xfrm>
              <a:custGeom>
                <a:avLst/>
                <a:gdLst/>
                <a:ahLst/>
                <a:cxnLst/>
                <a:rect l="l" t="t" r="r" b="b"/>
                <a:pathLst>
                  <a:path w="3265437" h="536849">
                    <a:moveTo>
                      <a:pt x="0" y="0"/>
                    </a:moveTo>
                    <a:lnTo>
                      <a:pt x="3265437" y="0"/>
                    </a:lnTo>
                    <a:lnTo>
                      <a:pt x="3265437" y="536849"/>
                    </a:lnTo>
                    <a:lnTo>
                      <a:pt x="0" y="536849"/>
                    </a:lnTo>
                    <a:close/>
                  </a:path>
                </a:pathLst>
              </a:custGeom>
              <a:solidFill>
                <a:srgbClr val="9A2E2C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65437" cy="5654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13248" y="682047"/>
              <a:ext cx="14104776" cy="1515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84"/>
                </a:lnSpc>
              </a:pPr>
              <a:r>
                <a:rPr lang="en-US" sz="8284">
                  <a:solidFill>
                    <a:srgbClr val="FFFFFF"/>
                  </a:solidFill>
                  <a:latin typeface="Cairo Bold"/>
                </a:rPr>
                <a:t>AI in Risk Management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A4C062E-BE2D-47B0-9A6A-49AB6987F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75475"/>
            <a:ext cx="5472391" cy="6336050"/>
            <a:chOff x="0" y="0"/>
            <a:chExt cx="1441288" cy="166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1288" cy="1668754"/>
            </a:xfrm>
            <a:custGeom>
              <a:avLst/>
              <a:gdLst/>
              <a:ahLst/>
              <a:cxnLst/>
              <a:rect l="l" t="t" r="r" b="b"/>
              <a:pathLst>
                <a:path w="1441288" h="1668754">
                  <a:moveTo>
                    <a:pt x="0" y="0"/>
                  </a:moveTo>
                  <a:lnTo>
                    <a:pt x="1441288" y="0"/>
                  </a:lnTo>
                  <a:lnTo>
                    <a:pt x="1441288" y="1668754"/>
                  </a:lnTo>
                  <a:lnTo>
                    <a:pt x="0" y="1668754"/>
                  </a:lnTo>
                  <a:close/>
                </a:path>
              </a:pathLst>
            </a:custGeom>
            <a:solidFill>
              <a:srgbClr val="9A2E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441288" cy="1697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9791" y="3653937"/>
            <a:ext cx="5830209" cy="271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</a:pPr>
            <a:r>
              <a:rPr lang="en-US" sz="7000" spc="140">
                <a:solidFill>
                  <a:srgbClr val="FFFFFF"/>
                </a:solidFill>
                <a:latin typeface="Cairo Bold"/>
              </a:rPr>
              <a:t> AI in Resource Relocation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63214" y="2125980"/>
            <a:ext cx="11268138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iro"/>
              </a:rPr>
              <a:t> AI algorithms help project managers to optimize resource distribution for maximum efficiency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63214" y="4717231"/>
            <a:ext cx="10649162" cy="133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25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iro"/>
              </a:rPr>
              <a:t>AI-driven resource allocation facilitates better workload balancing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63214" y="6471736"/>
            <a:ext cx="10890603" cy="245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483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iro"/>
              </a:rPr>
              <a:t> AI enables project managers to make data-driven decisions, fostering a more agile and responsive approach to managing project resources</a:t>
            </a:r>
          </a:p>
        </p:txBody>
      </p: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60C727-8CCF-49F1-B10C-F1755C47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786" b="778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944773" y="4124325"/>
            <a:ext cx="12398454" cy="2038350"/>
            <a:chOff x="0" y="0"/>
            <a:chExt cx="16531273" cy="2717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531273" cy="2717800"/>
              <a:chOff x="0" y="0"/>
              <a:chExt cx="3265437" cy="53684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65437" cy="536849"/>
              </a:xfrm>
              <a:custGeom>
                <a:avLst/>
                <a:gdLst/>
                <a:ahLst/>
                <a:cxnLst/>
                <a:rect l="l" t="t" r="r" b="b"/>
                <a:pathLst>
                  <a:path w="3265437" h="536849">
                    <a:moveTo>
                      <a:pt x="0" y="0"/>
                    </a:moveTo>
                    <a:lnTo>
                      <a:pt x="3265437" y="0"/>
                    </a:lnTo>
                    <a:lnTo>
                      <a:pt x="3265437" y="536849"/>
                    </a:lnTo>
                    <a:lnTo>
                      <a:pt x="0" y="536849"/>
                    </a:lnTo>
                    <a:close/>
                  </a:path>
                </a:pathLst>
              </a:custGeom>
              <a:solidFill>
                <a:srgbClr val="9A2E2C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65437" cy="5654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13248" y="682047"/>
              <a:ext cx="14104776" cy="1515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84"/>
                </a:lnSpc>
              </a:pPr>
              <a:r>
                <a:rPr lang="en-US" sz="8284">
                  <a:solidFill>
                    <a:srgbClr val="FFFFFF"/>
                  </a:solidFill>
                  <a:latin typeface="Cairo Bold"/>
                </a:rPr>
                <a:t>AI in Task Scheduling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D34E757-8BCE-44DA-AF16-4A85D7AB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730" b="6730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944773" y="3600450"/>
            <a:ext cx="12398454" cy="3086100"/>
            <a:chOff x="0" y="0"/>
            <a:chExt cx="16531273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531273" cy="4114800"/>
              <a:chOff x="0" y="0"/>
              <a:chExt cx="3265437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654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3265437" h="812800">
                    <a:moveTo>
                      <a:pt x="0" y="0"/>
                    </a:moveTo>
                    <a:lnTo>
                      <a:pt x="3265437" y="0"/>
                    </a:lnTo>
                    <a:lnTo>
                      <a:pt x="32654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A2E2C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65437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13248" y="682047"/>
              <a:ext cx="14104776" cy="291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84"/>
                </a:lnSpc>
              </a:pPr>
              <a:r>
                <a:rPr lang="en-US" sz="8284">
                  <a:solidFill>
                    <a:srgbClr val="FFFFFF"/>
                  </a:solidFill>
                  <a:latin typeface="Cairo Bold"/>
                </a:rPr>
                <a:t>AI in Project Monitoring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925481" y="358503"/>
            <a:ext cx="2881411" cy="1734138"/>
          </a:xfrm>
          <a:custGeom>
            <a:avLst/>
            <a:gdLst/>
            <a:ahLst/>
            <a:cxnLst/>
            <a:rect l="l" t="t" r="r" b="b"/>
            <a:pathLst>
              <a:path w="2881411" h="1734138">
                <a:moveTo>
                  <a:pt x="0" y="0"/>
                </a:moveTo>
                <a:lnTo>
                  <a:pt x="2881412" y="0"/>
                </a:lnTo>
                <a:lnTo>
                  <a:pt x="2881412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720065F-C52E-431D-AD32-E643CD8D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Impact of AI (Artificial Intelligence) on Project Management: Looking Ahead to the Next 5 Years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498</Words>
  <Application>Microsoft Office PowerPoint</Application>
  <PresentationFormat>Custom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Cairo</vt:lpstr>
      <vt:lpstr>Cairo Bold</vt:lpstr>
      <vt:lpstr>Arial</vt:lpstr>
      <vt:lpstr>Garet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Driven Decisions</dc:title>
  <cp:lastModifiedBy>mona</cp:lastModifiedBy>
  <cp:revision>4</cp:revision>
  <dcterms:created xsi:type="dcterms:W3CDTF">2006-08-16T00:00:00Z</dcterms:created>
  <dcterms:modified xsi:type="dcterms:W3CDTF">2023-12-07T17:37:14Z</dcterms:modified>
  <dc:identifier>DAF2TLYP0TI</dc:identifier>
</cp:coreProperties>
</file>